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12B4A-B7E9-2C30-C204-2409CC5C06E6}" v="235" dt="2022-04-01T06:00:01.236"/>
    <p1510:client id="{549574F9-88AE-3F0D-1474-7163232DD1DF}" v="202" dt="2022-04-08T17:10:56.136"/>
    <p1510:client id="{6F75255A-B9C5-EC04-6B61-E4FC3E7A4D02}" v="219" dt="2022-04-01T03:56:23.015"/>
    <p1510:client id="{773B9E54-8861-37EB-7291-8C56B57C6FC6}" v="104" dt="2022-03-31T16:11:16.568"/>
    <p1510:client id="{880A04A3-A748-4505-9D56-43364405BAA1}" v="70" dt="2022-03-31T04:30:43.166"/>
    <p1510:client id="{CE2A714C-BDAA-DE68-8C38-FA27385F85F0}" v="702" dt="2022-04-03T18:56:53.908"/>
    <p1510:client id="{CEFAD4A9-6B0F-1A19-52D0-EC8F89416338}" v="86" dt="2022-04-06T15:14:12.592"/>
    <p1510:client id="{DA75A9AD-4EDB-475E-9293-44E1F3A2587F}" v="2" dt="2022-04-04T22:06:11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C1AC-B605-4518-AC27-076A69AAA2E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3738D-91F1-44D3-BB09-E262FF88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These are light curves showing brightness variations with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cs typeface="Calibri"/>
              </a:rPr>
              <a:t>Data from Large and Small </a:t>
            </a:r>
            <a:r>
              <a:rPr lang="en-US" dirty="0" err="1">
                <a:solidFill>
                  <a:schemeClr val="accent1"/>
                </a:solidFill>
                <a:cs typeface="Calibri"/>
              </a:rPr>
              <a:t>Magellanic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Clouds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cs typeface="Calibri"/>
              </a:rPr>
              <a:t>See the figure on the top right for one small po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rtion of one star's light curve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5">
                  <a:lumMod val="75000"/>
                </a:schemeClr>
              </a:solidFill>
              <a:ea typeface="+mn-lt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This is the light curve of HD 269687. The light curve shows TESS sector 6 data compared to ground-based ASAS-SN data, to ensure the data are properly handled.</a:t>
            </a:r>
            <a:endParaRPr lang="en-US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3738D-91F1-44D3-BB09-E262FF885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/>
                </a:solidFill>
                <a:ea typeface="Calibri"/>
                <a:cs typeface="Calibri"/>
              </a:rPr>
              <a:t>Elliott et al. analyzed the nearby LBV P </a:t>
            </a:r>
            <a:r>
              <a:rPr lang="en-US" sz="1200" dirty="0" err="1">
                <a:solidFill>
                  <a:schemeClr val="accent1"/>
                </a:solidFill>
                <a:ea typeface="Calibri"/>
                <a:cs typeface="Calibri"/>
              </a:rPr>
              <a:t>Cygni</a:t>
            </a:r>
            <a:r>
              <a:rPr lang="en-US" sz="1200" dirty="0">
                <a:solidFill>
                  <a:schemeClr val="accent1"/>
                </a:solidFill>
                <a:ea typeface="Calibri"/>
                <a:cs typeface="Calibri"/>
              </a:rPr>
              <a:t> (results shown in the Fourier transform to the right).</a:t>
            </a:r>
          </a:p>
          <a:p>
            <a:pPr marL="457200" indent="-457200">
              <a:buFont typeface="Arial"/>
              <a:buChar char="•"/>
            </a:pPr>
            <a:r>
              <a:rPr lang="en-US" sz="1100" dirty="0">
                <a:solidFill>
                  <a:schemeClr val="accent1"/>
                </a:solidFill>
                <a:ea typeface="Calibri"/>
                <a:cs typeface="Calibri"/>
              </a:rPr>
              <a:t>Similar results were used</a:t>
            </a:r>
          </a:p>
          <a:p>
            <a:pPr marL="457200" indent="-457200">
              <a:buFont typeface="Arial"/>
              <a:buChar char="•"/>
            </a:pPr>
            <a:r>
              <a:rPr lang="en-US" sz="1100" dirty="0">
                <a:solidFill>
                  <a:schemeClr val="accent1"/>
                </a:solidFill>
                <a:ea typeface="Calibri"/>
                <a:cs typeface="Calibri"/>
              </a:rPr>
              <a:t>Characteristic timescale</a:t>
            </a:r>
            <a:r>
              <a:rPr lang="en-US" sz="1200" dirty="0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en-US" sz="1100" dirty="0">
                <a:solidFill>
                  <a:schemeClr val="accent1"/>
                </a:solidFill>
                <a:ea typeface="Calibri"/>
                <a:cs typeface="Calibri"/>
              </a:rPr>
              <a:t>was found to have a variability of ~ 1 month, with an amplitude of ~ 1%</a:t>
            </a:r>
          </a:p>
          <a:p>
            <a:pPr marL="457200" indent="-457200">
              <a:buFont typeface="Arial"/>
              <a:buChar char="•"/>
            </a:pPr>
            <a:r>
              <a:rPr lang="en-US" sz="1100" dirty="0">
                <a:solidFill>
                  <a:schemeClr val="accent1"/>
                </a:solidFill>
                <a:ea typeface="Calibri"/>
                <a:cs typeface="Calibri"/>
              </a:rPr>
              <a:t>Indicates the driving mechanism could be either from internal gravity waves or a result of subsurface convection</a:t>
            </a:r>
          </a:p>
          <a:p>
            <a:r>
              <a:rPr lang="en-US" sz="1200" dirty="0">
                <a:solidFill>
                  <a:schemeClr val="accent1"/>
                </a:solidFill>
                <a:ea typeface="Calibri"/>
                <a:cs typeface="Calibri"/>
              </a:rPr>
              <a:t>We expect with a large sample of LBVs, we will be able to characterize their variations and examine the driving mechanisms, placing these stars in the context of all massive stars.</a:t>
            </a:r>
          </a:p>
          <a:p>
            <a:endParaRPr lang="en-US" sz="1200" dirty="0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en-US" sz="12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The FT informs us what the overall power distribution is as a function of timescale. For systems with a singular frequency like eclipsing binaries, one peak and Ethan’s harmonics are what we find. For LBVs, the variations aren’t necessarily periodic, so we get a characteristic timescale and amplitude of the variations- we compare that to models to determine what the driving mechanisms can be.</a:t>
            </a:r>
            <a:endParaRPr lang="en-US" sz="1200" b="0" i="0" dirty="0">
              <a:solidFill>
                <a:schemeClr val="accent1"/>
              </a:solidFill>
              <a:effectLst/>
              <a:latin typeface="Segoe UI" panose="020B0502040204020203" pitchFamily="34" charset="0"/>
              <a:cs typeface="Calibri"/>
            </a:endParaRPr>
          </a:p>
          <a:p>
            <a:endParaRPr lang="en-US" sz="1200" b="0" i="0" dirty="0">
              <a:solidFill>
                <a:schemeClr val="accent1"/>
              </a:solidFill>
              <a:effectLst/>
              <a:latin typeface="Segoe UI" panose="020B0502040204020203" pitchFamily="34" charset="0"/>
              <a:ea typeface="Calibri"/>
              <a:cs typeface="Calibri"/>
            </a:endParaRP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White noise tells us the normal noise in the FT. Red noise tells us the characteristic amplitude and frequency of the distribution </a:t>
            </a:r>
          </a:p>
          <a:p>
            <a:endParaRPr lang="en-US" sz="1200" b="0" i="0" dirty="0">
              <a:solidFill>
                <a:srgbClr val="201F1E"/>
              </a:solidFill>
              <a:effectLst/>
              <a:latin typeface="Segoe UI" panose="020B0502040204020203" pitchFamily="34" charset="0"/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White and red noise fit to a Fourier transform of P </a:t>
            </a:r>
            <a:r>
              <a:rPr lang="en-US" sz="1200" dirty="0" err="1">
                <a:ea typeface="+mn-lt"/>
                <a:cs typeface="+mn-lt"/>
              </a:rPr>
              <a:t>Cygni</a:t>
            </a:r>
            <a:r>
              <a:rPr lang="en-US" sz="1200" dirty="0">
                <a:ea typeface="+mn-lt"/>
                <a:cs typeface="+mn-lt"/>
              </a:rPr>
              <a:t> </a:t>
            </a:r>
            <a:endParaRPr lang="en-US" sz="1200" dirty="0">
              <a:solidFill>
                <a:schemeClr val="accent1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3738D-91F1-44D3-BB09-E262FF885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3738D-91F1-44D3-BB09-E262FF885C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1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4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4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2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4748" y="95997"/>
            <a:ext cx="11675781" cy="155220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What Drives the Variability in Luminous Blue Variable Stars?</a:t>
            </a:r>
            <a:endParaRPr lang="en-US" sz="540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923827" y="2924006"/>
            <a:ext cx="5864003" cy="100998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Mari Beltran, Becca </a:t>
            </a:r>
            <a:r>
              <a:rPr lang="en-US" sz="2400" dirty="0" err="1">
                <a:solidFill>
                  <a:schemeClr val="bg1"/>
                </a:solidFill>
              </a:rPr>
              <a:t>Spejcher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Mentor: Dr. Noel Richardson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07358-DEA3-C551-8B7E-2E308BA9D16B}"/>
              </a:ext>
            </a:extLst>
          </p:cNvPr>
          <p:cNvSpPr txBox="1"/>
          <p:nvPr/>
        </p:nvSpPr>
        <p:spPr>
          <a:xfrm>
            <a:off x="4600921" y="6177228"/>
            <a:ext cx="29879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Background image: Hubble image of AG Carinae, a known LBV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2182722-DC0E-917A-88F4-A6F943AA2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852" y="5569849"/>
            <a:ext cx="1198324" cy="1292384"/>
          </a:xfrm>
          <a:prstGeom prst="rect">
            <a:avLst/>
          </a:prstGeom>
        </p:spPr>
      </p:pic>
      <p:pic>
        <p:nvPicPr>
          <p:cNvPr id="3074" name="Picture 2" descr="Arizona NASA Vertical Text">
            <a:extLst>
              <a:ext uri="{FF2B5EF4-FFF2-40B4-BE49-F238E27FC236}">
                <a16:creationId xmlns:a16="http://schemas.microsoft.com/office/drawing/2014/main" id="{3290E46B-4627-40C7-8E74-6F00D5C0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3695"/>
            <a:ext cx="1276633" cy="17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0A95B-AF3F-4B03-BC4D-95F5F8AA73FA}"/>
              </a:ext>
            </a:extLst>
          </p:cNvPr>
          <p:cNvSpPr txBox="1"/>
          <p:nvPr/>
        </p:nvSpPr>
        <p:spPr>
          <a:xfrm>
            <a:off x="8822965" y="2957886"/>
            <a:ext cx="3073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Department of Physics &amp; Astronomy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Embry-Riddle Aeronautical University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0523-E942-78C9-3C67-077AA495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42" y="40729"/>
            <a:ext cx="5657223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What are Luminous Blue Variables?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08779-0006-7A8F-3234-9431E7BD2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0602" y="1713571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dirty="0">
                <a:solidFill>
                  <a:schemeClr val="accent1"/>
                </a:solidFill>
                <a:cs typeface="Calibri"/>
              </a:rPr>
              <a:t>High luminosity</a:t>
            </a:r>
            <a:endParaRPr lang="en-US" sz="2800">
              <a:solidFill>
                <a:schemeClr val="accent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dirty="0">
                <a:solidFill>
                  <a:schemeClr val="accent1"/>
                </a:solidFill>
                <a:cs typeface="Calibri"/>
              </a:rPr>
              <a:t>Large radii</a:t>
            </a:r>
            <a:endParaRPr lang="en-US" sz="2800">
              <a:solidFill>
                <a:schemeClr val="accent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dirty="0">
                <a:solidFill>
                  <a:schemeClr val="accent1"/>
                </a:solidFill>
                <a:cs typeface="Calibri"/>
              </a:rPr>
              <a:t>Very high mass-loss rates</a:t>
            </a:r>
            <a:endParaRPr lang="en-US" sz="2800">
              <a:solidFill>
                <a:schemeClr val="accent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dirty="0">
                <a:solidFill>
                  <a:schemeClr val="accent1"/>
                </a:solidFill>
                <a:cs typeface="Calibri"/>
              </a:rPr>
              <a:t>Variability on time-scales of days to centuries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400" dirty="0">
                <a:solidFill>
                  <a:schemeClr val="accent1"/>
                </a:solidFill>
                <a:cs typeface="Calibri"/>
              </a:rPr>
              <a:t>Including large eruptions that expel upwards of several solar masses of material </a:t>
            </a:r>
            <a:endParaRPr lang="en-US" sz="2400">
              <a:solidFill>
                <a:schemeClr val="accent1"/>
              </a:solidFill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B63C4B-A5E1-FAE4-9D25-38D322C385FB}"/>
              </a:ext>
            </a:extLst>
          </p:cNvPr>
          <p:cNvGrpSpPr/>
          <p:nvPr/>
        </p:nvGrpSpPr>
        <p:grpSpPr>
          <a:xfrm>
            <a:off x="20" y="10"/>
            <a:ext cx="4635571" cy="6857990"/>
            <a:chOff x="20" y="10"/>
            <a:chExt cx="4635571" cy="6857990"/>
          </a:xfrm>
        </p:grpSpPr>
        <p:pic>
          <p:nvPicPr>
            <p:cNvPr id="12" name="Picture 1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C3A475C-5996-C2C9-A087-E97A0C62B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32"/>
            <a:stretch/>
          </p:blipFill>
          <p:spPr>
            <a:xfrm>
              <a:off x="20" y="10"/>
              <a:ext cx="4635571" cy="6857990"/>
            </a:xfrm>
            <a:prstGeom prst="rect">
              <a:avLst/>
            </a:prstGeom>
            <a:effectLst/>
          </p:spPr>
        </p:pic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94903841-45BC-DA2B-F318-BA135DBBFF07}"/>
                </a:ext>
              </a:extLst>
            </p:cNvPr>
            <p:cNvSpPr/>
            <p:nvPr/>
          </p:nvSpPr>
          <p:spPr>
            <a:xfrm>
              <a:off x="893337" y="419410"/>
              <a:ext cx="1115121" cy="92926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ea typeface="Calibri"/>
                  <a:cs typeface="Calibri"/>
                </a:rPr>
                <a:t>They are here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5BAA83-5AAA-7B1E-11F4-612E83CA84BF}"/>
              </a:ext>
            </a:extLst>
          </p:cNvPr>
          <p:cNvSpPr txBox="1"/>
          <p:nvPr/>
        </p:nvSpPr>
        <p:spPr>
          <a:xfrm>
            <a:off x="6452839" y="6099716"/>
            <a:ext cx="49362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The graph to the left is a Hertzsprung-Russel (HR) diagram marking the location of LBVs</a:t>
            </a:r>
          </a:p>
        </p:txBody>
      </p:sp>
    </p:spTree>
    <p:extLst>
      <p:ext uri="{BB962C8B-B14F-4D97-AF65-F5344CB8AC3E}">
        <p14:creationId xmlns:p14="http://schemas.microsoft.com/office/powerpoint/2010/main" val="305033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853E-5107-933B-C4B8-30212336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ea typeface="Calibri Light"/>
                <a:cs typeface="Calibri Light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1214-3CE9-B468-4FD0-7EC7B8D5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43"/>
            <a:ext cx="10515600" cy="1621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ea typeface="Calibri"/>
                <a:cs typeface="Calibri"/>
              </a:rPr>
              <a:t>Compute light curves </a:t>
            </a:r>
          </a:p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Perform &amp; analyze Fourier transformations</a:t>
            </a: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Use findings to determine internal driving mechanisms</a:t>
            </a:r>
          </a:p>
          <a:p>
            <a:endParaRPr lang="en-US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1026" name="Picture 2" descr="Transiting Exoplanet Survey Satellite Tess Space Stock Illustration  793827220">
            <a:extLst>
              <a:ext uri="{FF2B5EF4-FFF2-40B4-BE49-F238E27FC236}">
                <a16:creationId xmlns:a16="http://schemas.microsoft.com/office/drawing/2014/main" id="{D01EEEDA-3AEA-45EF-B5FF-FB3A7665C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/>
        </p:blipFill>
        <p:spPr bwMode="auto">
          <a:xfrm>
            <a:off x="98925" y="3465679"/>
            <a:ext cx="5803224" cy="32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92B3414-37D5-80AD-16BD-2AEF32BCC356}"/>
              </a:ext>
            </a:extLst>
          </p:cNvPr>
          <p:cNvGrpSpPr/>
          <p:nvPr/>
        </p:nvGrpSpPr>
        <p:grpSpPr>
          <a:xfrm>
            <a:off x="6770914" y="3095529"/>
            <a:ext cx="5660571" cy="3765743"/>
            <a:chOff x="6770914" y="3095529"/>
            <a:chExt cx="5660571" cy="3765743"/>
          </a:xfrm>
        </p:grpSpPr>
        <p:pic>
          <p:nvPicPr>
            <p:cNvPr id="4" name="Picture 4" descr="Chart, shape, scatter chart&#10;&#10;Description automatically generated">
              <a:extLst>
                <a:ext uri="{FF2B5EF4-FFF2-40B4-BE49-F238E27FC236}">
                  <a16:creationId xmlns:a16="http://schemas.microsoft.com/office/drawing/2014/main" id="{3A4446AA-801F-31A7-85AA-4AEFC863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0914" y="3095529"/>
              <a:ext cx="5660571" cy="37657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9AB4AD-43AF-CF78-B5FF-37F165689AD2}"/>
                </a:ext>
              </a:extLst>
            </p:cNvPr>
            <p:cNvSpPr txBox="1"/>
            <p:nvPr/>
          </p:nvSpPr>
          <p:spPr>
            <a:xfrm>
              <a:off x="7586547" y="6093521"/>
              <a:ext cx="4304368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Sequence of TESS vs. ASAS-SN data, sectors 6-13</a:t>
              </a:r>
              <a:endParaRPr lang="en-US" sz="1600" b="1" dirty="0">
                <a:ea typeface="Calibri"/>
                <a:cs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2760119-BE20-CC7D-8C84-B77E1C121799}"/>
              </a:ext>
            </a:extLst>
          </p:cNvPr>
          <p:cNvSpPr txBox="1"/>
          <p:nvPr/>
        </p:nvSpPr>
        <p:spPr>
          <a:xfrm>
            <a:off x="2302494" y="634790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Image of TESS</a:t>
            </a:r>
          </a:p>
        </p:txBody>
      </p:sp>
    </p:spTree>
    <p:extLst>
      <p:ext uri="{BB962C8B-B14F-4D97-AF65-F5344CB8AC3E}">
        <p14:creationId xmlns:p14="http://schemas.microsoft.com/office/powerpoint/2010/main" val="97847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F322-DC15-471F-F15C-25E25614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cs typeface="Calibri Light"/>
              </a:rPr>
              <a:t>Methods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DB68-A6F4-434E-C774-4773C50D5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76" y="1825625"/>
            <a:ext cx="5181600" cy="1603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cs typeface="Calibri"/>
              </a:rPr>
              <a:t>Photometric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data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from TESS</a:t>
            </a: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Perform a Fourier analysis of these ligh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t curves</a:t>
            </a: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accent1"/>
              </a:solidFill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C11AFB-ADB9-EEB0-B720-6157A417628A}"/>
              </a:ext>
            </a:extLst>
          </p:cNvPr>
          <p:cNvGrpSpPr/>
          <p:nvPr/>
        </p:nvGrpSpPr>
        <p:grpSpPr>
          <a:xfrm>
            <a:off x="25603439" y="2385986"/>
            <a:ext cx="10408227" cy="7543041"/>
            <a:chOff x="25603439" y="2385986"/>
            <a:chExt cx="11426659" cy="828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90041F-3809-467A-DDFB-ECBD1995895E}"/>
                </a:ext>
              </a:extLst>
            </p:cNvPr>
            <p:cNvSpPr/>
            <p:nvPr/>
          </p:nvSpPr>
          <p:spPr>
            <a:xfrm>
              <a:off x="25603439" y="2391939"/>
              <a:ext cx="11294076" cy="8279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43C6D143-232E-CB81-B09F-0E253668F4D2}"/>
                </a:ext>
              </a:extLst>
            </p:cNvPr>
            <p:cNvSpPr txBox="1"/>
            <p:nvPr/>
          </p:nvSpPr>
          <p:spPr>
            <a:xfrm>
              <a:off x="25765474" y="9515343"/>
              <a:ext cx="110464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ea typeface="Calibri"/>
                  <a:cs typeface="Calibri"/>
                </a:rPr>
                <a:t>This is the light curve of HD 269687. The light curve shows TESS sector 6 data compared to ground-based ASAS-SN data, to ensure the data are properly handled.</a:t>
              </a:r>
            </a:p>
          </p:txBody>
        </p:sp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B7E0EFA3-B71A-0F35-3608-75E10980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8243" y="2385986"/>
              <a:ext cx="10901855" cy="716936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EC9A201C-F50A-26DA-B02D-CEB8ECFB7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097" y="1826018"/>
            <a:ext cx="6820628" cy="44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D31B-B08E-FE62-E705-1062D720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10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ea typeface="Calibri Light"/>
                <a:cs typeface="Calibri Light"/>
              </a:rPr>
              <a:t>Expected Results: Fourier Analysis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03637C16-EFC9-D722-0D03-79BA8EE54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8782" y="1133626"/>
            <a:ext cx="7393587" cy="49660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D16D1-088E-4929-A722-47E64318FA49}"/>
              </a:ext>
            </a:extLst>
          </p:cNvPr>
          <p:cNvSpPr txBox="1"/>
          <p:nvPr/>
        </p:nvSpPr>
        <p:spPr>
          <a:xfrm>
            <a:off x="3613392" y="6102276"/>
            <a:ext cx="49172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+mn-lt"/>
                <a:cs typeface="+mn-lt"/>
              </a:rPr>
              <a:t>Graph of a Fourier Analysis of P Cygni (Elliott et al. 2022)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9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400E-E2E9-4BB6-95E9-8FA05635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2302"/>
            <a:ext cx="3932237" cy="61509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Impact</a:t>
            </a:r>
          </a:p>
        </p:txBody>
      </p:sp>
      <p:pic>
        <p:nvPicPr>
          <p:cNvPr id="5" name="Picture 5" descr="A picture containing outdoor object, star, outdoor&#10;&#10;Description automatically generated">
            <a:extLst>
              <a:ext uri="{FF2B5EF4-FFF2-40B4-BE49-F238E27FC236}">
                <a16:creationId xmlns:a16="http://schemas.microsoft.com/office/drawing/2014/main" id="{63E87A90-27CF-25B0-4D15-021EBCB693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0376" b="10376"/>
          <a:stretch/>
        </p:blipFill>
        <p:spPr>
          <a:xfrm>
            <a:off x="5823614" y="987425"/>
            <a:ext cx="4891347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47651-505E-4153-ACE0-3184E62AE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62150" cy="281625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Characterize variations and driving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Places LBVs in context of all massive stars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Deeper understanding of stellar evolution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BF3D6-E9DF-6D4E-13ED-90F61809927B}"/>
              </a:ext>
            </a:extLst>
          </p:cNvPr>
          <p:cNvSpPr txBox="1"/>
          <p:nvPr/>
        </p:nvSpPr>
        <p:spPr>
          <a:xfrm>
            <a:off x="6136888" y="5864301"/>
            <a:ext cx="4267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Image of P Cygni, the known LBV that has known driving mechanisms of variability</a:t>
            </a:r>
          </a:p>
        </p:txBody>
      </p:sp>
    </p:spTree>
    <p:extLst>
      <p:ext uri="{BB962C8B-B14F-4D97-AF65-F5344CB8AC3E}">
        <p14:creationId xmlns:p14="http://schemas.microsoft.com/office/powerpoint/2010/main" val="48542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C5AA-2CEF-4215-8B74-17081866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5E275-23D4-4C4D-9812-D82B6171E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NASA@MyLibrary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Astronomical filters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“Ask an astronomer”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Demos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8A5F25-B55C-41F9-A3C3-A4E71CD0D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52" y="87787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832ACDD-3AAF-408D-8FF7-56990E3E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90" y="3123736"/>
            <a:ext cx="3755010" cy="37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cation &amp; Hours • Carbondale Public Library">
            <a:extLst>
              <a:ext uri="{FF2B5EF4-FFF2-40B4-BE49-F238E27FC236}">
                <a16:creationId xmlns:a16="http://schemas.microsoft.com/office/drawing/2014/main" id="{30BDC6E2-B1AC-4B59-A3A8-FF7BE5DD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1" y="3626964"/>
            <a:ext cx="4291354" cy="32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9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9D44-BFC5-49FB-92D7-DA540F57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Summary</a:t>
            </a:r>
          </a:p>
        </p:txBody>
      </p:sp>
      <p:pic>
        <p:nvPicPr>
          <p:cNvPr id="5" name="Picture 5" descr="A picture containing outdoor, outdoor object, star, dark&#10;&#10;Description automatically generated">
            <a:extLst>
              <a:ext uri="{FF2B5EF4-FFF2-40B4-BE49-F238E27FC236}">
                <a16:creationId xmlns:a16="http://schemas.microsoft.com/office/drawing/2014/main" id="{5B0719E5-B465-ACD1-7C1F-17A9F209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2431" y="811306"/>
            <a:ext cx="5557256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FBF69-744D-40CA-8457-7CFFA05CF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 light curves to compute Fourier transforms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Analyze Fourier transforms for internal driving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Fit LBVs into stellar evolution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AE7F0-FE3C-1C98-E851-BA6F56CB10B2}"/>
              </a:ext>
            </a:extLst>
          </p:cNvPr>
          <p:cNvSpPr txBox="1"/>
          <p:nvPr/>
        </p:nvSpPr>
        <p:spPr>
          <a:xfrm>
            <a:off x="6242205" y="5684644"/>
            <a:ext cx="41061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Astronomy Picture of the Day: Eta Carinae</a:t>
            </a:r>
          </a:p>
        </p:txBody>
      </p:sp>
    </p:spTree>
    <p:extLst>
      <p:ext uri="{BB962C8B-B14F-4D97-AF65-F5344CB8AC3E}">
        <p14:creationId xmlns:p14="http://schemas.microsoft.com/office/powerpoint/2010/main" val="172526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484</Words>
  <Application>Microsoft Office PowerPoint</Application>
  <PresentationFormat>Widescreen</PresentationFormat>
  <Paragraphs>57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Drives the Variability in Luminous Blue Variable Stars?</vt:lpstr>
      <vt:lpstr>What are Luminous Blue Variables?</vt:lpstr>
      <vt:lpstr>Goals</vt:lpstr>
      <vt:lpstr>Methods</vt:lpstr>
      <vt:lpstr>Expected Results: Fourier Analysis</vt:lpstr>
      <vt:lpstr>Impact</vt:lpstr>
      <vt:lpstr>Outreach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Boettcher, Anne</cp:lastModifiedBy>
  <cp:revision>452</cp:revision>
  <dcterms:created xsi:type="dcterms:W3CDTF">2022-03-31T04:25:09Z</dcterms:created>
  <dcterms:modified xsi:type="dcterms:W3CDTF">2022-04-08T17:34:43Z</dcterms:modified>
</cp:coreProperties>
</file>